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323" r:id="rId4"/>
    <p:sldId id="294" r:id="rId5"/>
    <p:sldId id="299" r:id="rId6"/>
    <p:sldId id="300" r:id="rId7"/>
    <p:sldId id="314" r:id="rId8"/>
    <p:sldId id="318" r:id="rId9"/>
    <p:sldId id="319" r:id="rId10"/>
    <p:sldId id="320" r:id="rId11"/>
    <p:sldId id="315" r:id="rId12"/>
    <p:sldId id="311" r:id="rId13"/>
    <p:sldId id="317" r:id="rId14"/>
    <p:sldId id="322" r:id="rId15"/>
    <p:sldId id="313" r:id="rId16"/>
    <p:sldId id="271" r:id="rId17"/>
    <p:sldId id="272" r:id="rId18"/>
    <p:sldId id="266" r:id="rId19"/>
    <p:sldId id="29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3163" autoAdjust="0"/>
    <p:restoredTop sz="94660"/>
  </p:normalViewPr>
  <p:slideViewPr>
    <p:cSldViewPr>
      <p:cViewPr>
        <p:scale>
          <a:sx n="70" d="100"/>
          <a:sy n="70" d="100"/>
        </p:scale>
        <p:origin x="-114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97A7B-DBA4-4E6A-9438-A2D152966B4F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8E40E-C39D-458B-B484-7541E05FE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2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8E40E-C39D-458B-B484-7541E05FEC1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CCDFD-B22E-443C-91D9-5C047687EA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B8F44-3CDE-4A74-A781-D317AF766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CCDFD-B22E-443C-91D9-5C047687EA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B8F44-3CDE-4A74-A781-D317AF766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CCDFD-B22E-443C-91D9-5C047687EA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B8F44-3CDE-4A74-A781-D317AF766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CCDFD-B22E-443C-91D9-5C047687EA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B8F44-3CDE-4A74-A781-D317AF766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CCDFD-B22E-443C-91D9-5C047687EA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B8F44-3CDE-4A74-A781-D317AF766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CCDFD-B22E-443C-91D9-5C047687EA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B8F44-3CDE-4A74-A781-D317AF766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CCDFD-B22E-443C-91D9-5C047687EA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B8F44-3CDE-4A74-A781-D317AF766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CCDFD-B22E-443C-91D9-5C047687EA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B8F44-3CDE-4A74-A781-D317AF766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CCDFD-B22E-443C-91D9-5C047687EA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B8F44-3CDE-4A74-A781-D317AF766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CCDFD-B22E-443C-91D9-5C047687EA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B8F44-3CDE-4A74-A781-D317AF766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CCDFD-B22E-443C-91D9-5C047687EA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B8F44-3CDE-4A74-A781-D317AF7660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21CCDFD-B22E-443C-91D9-5C047687EA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8EB8F44-3CDE-4A74-A781-D317AF766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352928" cy="4572032"/>
          </a:xfr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5300" b="1" i="1" spc="50" dirty="0" smtClean="0">
                <a:ln w="11430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i="1" spc="50" dirty="0" smtClean="0">
                <a:ln w="11430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300" i="1" spc="50" dirty="0">
                <a:ln w="11430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i="1" spc="50" dirty="0">
                <a:ln w="11430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Гражданско-патриотическое воспитание на уроках литературы</a:t>
            </a:r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b="1" i="1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1" y="5143512"/>
            <a:ext cx="4824537" cy="10462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учитель русского языка и литературы Кушнир О.Н.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Галина\Desktop\images (1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424" y="5085185"/>
            <a:ext cx="277177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67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57250" y="428625"/>
            <a:ext cx="750093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</a:t>
            </a:r>
          </a:p>
          <a:p>
            <a:pPr eaLnBrk="0" hangingPunct="0"/>
            <a:endParaRPr lang="ru-RU" sz="2800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самостоятельная работа учащихся с дополнительными источниками информации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формы работы, при которых учащиеся пробуют свои силы в разных ролевых позициях («учитель», «консультант», «руководитель»)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250px-14_2_List_of_Radzivill_Chr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57628"/>
            <a:ext cx="200025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10.jpg"/>
          <p:cNvPicPr>
            <a:picLocks noChangeAspect="1"/>
          </p:cNvPicPr>
          <p:nvPr/>
        </p:nvPicPr>
        <p:blipFill>
          <a:blip r:embed="rId3"/>
          <a:srcRect l="3149" t="2147" r="3149" b="2147"/>
          <a:stretch>
            <a:fillRect/>
          </a:stretch>
        </p:blipFill>
        <p:spPr bwMode="auto">
          <a:xfrm>
            <a:off x="2857488" y="4143380"/>
            <a:ext cx="1643062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letopis_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285992"/>
            <a:ext cx="2047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 descr="0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80"/>
            <a:ext cx="163353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5" descr="evangeli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857628"/>
            <a:ext cx="20685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6" descr="0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2071678"/>
            <a:ext cx="1500188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7" descr="03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2071678"/>
            <a:ext cx="14605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428604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Отражение народных идеалов – патриотизма, богатырской силы, ума, находчивости – мы видим в древнерусской литературе, в летописи “Повести временных лет”.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7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959" y="4444663"/>
            <a:ext cx="6347714" cy="1512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Так, изучая героические страницы истории нашей страны в стихотворении М.Ю. Лермонтова “Бородино” (5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.), учащиеся раскрывают мысли и чувства простых солдат, отстоявших родину от врага, мысли и чувства Лермонтова, его размышления о значении Бородинской битвы и роли простого народа, о русском национальном характере, о том, что такое настоящие люди, какой ценой добывается слава родины.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avatars.mds.yandex.net/get-mpic/5146791/img_id6936047400517850349.jpeg/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357562"/>
            <a:ext cx="3714776" cy="2453286"/>
          </a:xfrm>
          <a:prstGeom prst="rect">
            <a:avLst/>
          </a:prstGeom>
          <a:noFill/>
        </p:spPr>
      </p:pic>
      <p:pic>
        <p:nvPicPr>
          <p:cNvPr id="3078" name="Picture 6" descr="https://img.labirint.ru/rcimg/f67f30b21523286404250f441e415f45/1920x1080/comments_pic/1725/6_a40a781e935c49ec74495d97dcc03485_1498382732.jpg?149838275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3357562"/>
            <a:ext cx="3714776" cy="2445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28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428875" y="428625"/>
            <a:ext cx="4167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И.А. Крылов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«Волк на псарне»</a:t>
            </a:r>
          </a:p>
        </p:txBody>
      </p:sp>
      <p:pic>
        <p:nvPicPr>
          <p:cNvPr id="4" name="Рисунок 2" descr="300px-Kutuzov_by_Volko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1714500"/>
            <a:ext cx="235743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 descr="attach.asp.jpg"/>
          <p:cNvPicPr>
            <a:picLocks noChangeAspect="1"/>
          </p:cNvPicPr>
          <p:nvPr/>
        </p:nvPicPr>
        <p:blipFill>
          <a:blip r:embed="rId3"/>
          <a:srcRect l="16290" t="1440" r="14662" b="52849"/>
          <a:stretch>
            <a:fillRect/>
          </a:stretch>
        </p:blipFill>
        <p:spPr bwMode="auto">
          <a:xfrm>
            <a:off x="428625" y="1714500"/>
            <a:ext cx="23558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[LI5RK_15-02]_[IL_04]-k.jpg"/>
          <p:cNvPicPr>
            <a:picLocks noChangeAspect="1"/>
          </p:cNvPicPr>
          <p:nvPr/>
        </p:nvPicPr>
        <p:blipFill>
          <a:blip r:embed="rId4"/>
          <a:srcRect l="9282" t="11024" r="9282" b="12598"/>
          <a:stretch>
            <a:fillRect/>
          </a:stretch>
        </p:blipFill>
        <p:spPr bwMode="auto">
          <a:xfrm>
            <a:off x="3000375" y="2500313"/>
            <a:ext cx="31353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vin3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5000625"/>
            <a:ext cx="1428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 descr="vin3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5143500"/>
            <a:ext cx="1428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7" descr="vin35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1857375"/>
            <a:ext cx="6429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 descr="vin35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1071563"/>
            <a:ext cx="5715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9" descr="vin35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63" y="1000125"/>
            <a:ext cx="7143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357563"/>
            <a:ext cx="2522538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ndex_pic.ph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3500438"/>
            <a:ext cx="20907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неу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3500" y="3357563"/>
            <a:ext cx="24447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ушк.JPG"/>
          <p:cNvPicPr>
            <a:picLocks noChangeAspect="1"/>
          </p:cNvPicPr>
          <p:nvPr/>
        </p:nvPicPr>
        <p:blipFill>
          <a:blip r:embed="rId5"/>
          <a:srcRect l="51805" t="4457" r="3149" b="20303"/>
          <a:stretch>
            <a:fillRect/>
          </a:stretch>
        </p:blipFill>
        <p:spPr bwMode="auto">
          <a:xfrm>
            <a:off x="571472" y="571480"/>
            <a:ext cx="21177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488" y="785794"/>
            <a:ext cx="59293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А.С.Пушкин </a:t>
            </a:r>
            <a:endParaRPr lang="ru-RU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Капитанская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дочка»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642918"/>
            <a:ext cx="51771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/>
              <a:t>	</a:t>
            </a:r>
            <a:r>
              <a:rPr lang="ru-RU" sz="20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Героизм, патриотизм, самоотверженность, трудности и радости грозных лет войны нашли отражение в поэтических произведениях 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войне, пробуждающие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чувство любви к родине, ответственности за нее в годы жестоких испытаний. В лирических и героических песнях выразились сокровенные чувства и переживания каждого солдата-воина.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cdn.culture.ru/images/9f73807f-6fc3-5e0f-a59b-1a886bed24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71480"/>
            <a:ext cx="2994954" cy="3071834"/>
          </a:xfrm>
          <a:prstGeom prst="rect">
            <a:avLst/>
          </a:prstGeom>
          <a:noFill/>
        </p:spPr>
      </p:pic>
      <p:sp>
        <p:nvSpPr>
          <p:cNvPr id="8196" name="AutoShape 4" descr="https://theslide.ru/img/tmb/5/462242/6345892760ab6e1914686f6c0bc5f3e3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theslide.ru/img/tmb/5/462242/6345892760ab6e1914686f6c0bc5f3e3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C:\Users\ДОМ\Desktop\udjy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786190"/>
            <a:ext cx="2983057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28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0034" y="214290"/>
            <a:ext cx="81439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</a:p>
          <a:p>
            <a:pPr algn="just"/>
            <a:r>
              <a:rPr lang="ru-RU" sz="24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Напишите сочинение о том, как вы встречаете осень в вашей местности или время года, которое вам нравиться.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Выполните иллюстрации по одному из стихотворений поэтов и выучите его (на следующем уроке провести конкурс рисунков).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Написать свое стихотворение о природе.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ОМ\Desktop\Новая пап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500438"/>
            <a:ext cx="2919734" cy="2065326"/>
          </a:xfrm>
          <a:prstGeom prst="rect">
            <a:avLst/>
          </a:prstGeom>
          <a:noFill/>
        </p:spPr>
      </p:pic>
      <p:pic>
        <p:nvPicPr>
          <p:cNvPr id="2051" name="Picture 3" descr="C:\Users\ДОМ\Desktop\Новая папка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714884"/>
            <a:ext cx="2562576" cy="1812684"/>
          </a:xfrm>
          <a:prstGeom prst="rect">
            <a:avLst/>
          </a:prstGeom>
          <a:noFill/>
        </p:spPr>
      </p:pic>
      <p:pic>
        <p:nvPicPr>
          <p:cNvPr id="2052" name="Picture 4" descr="C:\Users\ДОМ\Desktop\Новая папка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5256" y="2714620"/>
            <a:ext cx="2524783" cy="1785950"/>
          </a:xfrm>
          <a:prstGeom prst="rect">
            <a:avLst/>
          </a:prstGeom>
          <a:noFill/>
        </p:spPr>
      </p:pic>
      <p:pic>
        <p:nvPicPr>
          <p:cNvPr id="2054" name="Picture 6" descr="C:\Users\ДОМ\Desktop\Новая папка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786058"/>
            <a:ext cx="2500330" cy="3534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20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6336704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Богатыри земли русской!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ОМ\Desktop\Новая пап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2629302" cy="2357454"/>
          </a:xfrm>
          <a:prstGeom prst="rect">
            <a:avLst/>
          </a:prstGeom>
          <a:noFill/>
        </p:spPr>
      </p:pic>
      <p:pic>
        <p:nvPicPr>
          <p:cNvPr id="1027" name="Picture 3" descr="C:\Users\ДОМ\Desktop\Новая папка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285859"/>
            <a:ext cx="2643206" cy="2428893"/>
          </a:xfrm>
          <a:prstGeom prst="rect">
            <a:avLst/>
          </a:prstGeom>
          <a:noFill/>
        </p:spPr>
      </p:pic>
      <p:pic>
        <p:nvPicPr>
          <p:cNvPr id="1028" name="Picture 4" descr="C:\Users\ДОМ\Desktop\Новая папка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857628"/>
            <a:ext cx="2528277" cy="2288488"/>
          </a:xfrm>
          <a:prstGeom prst="rect">
            <a:avLst/>
          </a:prstGeom>
          <a:noFill/>
        </p:spPr>
      </p:pic>
      <p:pic>
        <p:nvPicPr>
          <p:cNvPr id="1029" name="Picture 5" descr="C:\Users\ДОМ\Desktop\Новая папка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929066"/>
            <a:ext cx="2643174" cy="2214578"/>
          </a:xfrm>
          <a:prstGeom prst="rect">
            <a:avLst/>
          </a:prstGeom>
          <a:noFill/>
        </p:spPr>
      </p:pic>
      <p:pic>
        <p:nvPicPr>
          <p:cNvPr id="1030" name="Picture 6" descr="C:\Users\ДОМ\Desktop\Новая папка\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857628"/>
            <a:ext cx="2626455" cy="2357454"/>
          </a:xfrm>
          <a:prstGeom prst="rect">
            <a:avLst/>
          </a:prstGeom>
          <a:noFill/>
        </p:spPr>
      </p:pic>
      <p:pic>
        <p:nvPicPr>
          <p:cNvPr id="1031" name="Picture 7" descr="C:\Users\ДОМ\Desktop\Новая папка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1285860"/>
            <a:ext cx="2625774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89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959" y="4444663"/>
            <a:ext cx="6347714" cy="1512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142984"/>
            <a:ext cx="807249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/>
              <a:t>	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Анализируя тексты, стихотворения патриотического содержания, у обучающихся формируется любовь к большой и малой родине, любовь к людям, бережное отношение к истории Отечества, к его культурному наследию, к обычаям и традициям народа, воспитывается осознания долга перед Родиной, готовности к её защите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8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132856"/>
            <a:ext cx="8183880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6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357430"/>
            <a:ext cx="6203032" cy="3071834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/>
              <a:t> </a:t>
            </a:r>
            <a:r>
              <a:rPr lang="ru-RU" sz="2700" b="0" dirty="0" smtClean="0">
                <a:solidFill>
                  <a:srgbClr val="C00000"/>
                </a:solidFill>
              </a:rPr>
              <a:t>«</a:t>
            </a:r>
            <a:r>
              <a:rPr lang="ru-RU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Любовь к 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Отчизне и любовь к людям – это два быстрых потока, которые, сливаясь, образуют могучую реку патриотизма</a:t>
            </a:r>
            <a:r>
              <a:rPr lang="ru-RU" sz="2700" dirty="0" smtClean="0">
                <a:solidFill>
                  <a:srgbClr val="C00000"/>
                </a:solidFill>
              </a:rPr>
              <a:t>».</a:t>
            </a:r>
            <a:r>
              <a:rPr lang="ru-RU" sz="2700" dirty="0" smtClean="0"/>
              <a:t> </a:t>
            </a:r>
            <a:r>
              <a:rPr lang="ru-RU" sz="2700" b="0" dirty="0" smtClean="0"/>
              <a:t/>
            </a:r>
            <a:br>
              <a:rPr lang="ru-RU" sz="27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>
                <a:solidFill>
                  <a:srgbClr val="002060"/>
                </a:solidFill>
              </a:rPr>
              <a:t>В. А. Сухомлинский</a:t>
            </a:r>
            <a:endParaRPr lang="ru-RU" sz="2400" b="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1720850" cy="2382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55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14348" y="357166"/>
            <a:ext cx="7530459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задачи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у детей любви и преданности к родине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любви и уважения к своему народу,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национальной культуре и традициям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Воспитание любви к русскому языку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как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родному языку и языку межнационального общения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Воспитание любви и бережного отношения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родной природе и своей малой родине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у учащихся готовности трудиться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благо родины и защищать ее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у школьников настойчивости в преодолении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учебных трудностей как шагу к воспитанию у них патриотизма,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гражданственности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национального самосознания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755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642918"/>
            <a:ext cx="8183880" cy="49868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i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Гражданско-патриотическое воспитание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29184" lvl="1" indent="0" algn="just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формирование у молодого поколения качеств гражданина-патриота, готовности к выполнению гражданского долга, конституционных обязанностей, воспитание чувства любви к своей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Родине,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малой родине, тем местам, где мы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живём,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учимся, растём, воспитание гордости за свой народ, за тех людей, которые  рядом, за тех, кто защищает наше Отечество.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7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14290"/>
            <a:ext cx="81439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Роль учителя в формировании патриотизма современной молодёжи значительна, так как учитель для ученика – это, прежде всего, образец, пример! Именно учителю подражают, верят, прислушиваются. Именно с него начинается Родина!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Нам, учителям-словесникам, даны большие возможности, чтобы воспитывать в наших детях чувство гордости за свой народ, уважения к его свершениям, героическому прошлому. Уроки литературы способствуют развитию у обучающихся патриотизма, любви к Родине, природе.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Олег\Desktop\scale_1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86124"/>
            <a:ext cx="6500858" cy="2687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612844"/>
            <a:ext cx="82868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400" b="1" dirty="0" smtClean="0"/>
              <a:t> 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ЛИТЕРАТУРА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любого народа содержит богатейший материал для воспитания в духе дружбы, взаимопонимания, трудолюбия, патриотизма.  Она несет в себе богатый учебный материал (сведения о биографиях известных писателей и исторических деятелей; литературные произведения, начиная с былин и предсказаний Древней Руси и кончая произведениями о Великой Отечественной войне; пословицы, поговорки, загадки, песни, в которых находится отражение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патриотизма).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14313" y="357188"/>
            <a:ext cx="871537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Заинтересовать учеников самим процессом чтения военно-патриотической литературы.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Сформировать устойчивую потребность в чтении военно-патриотической литературы.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Сформировать потребность в постоянном  общении с историческим прошлым родного края.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2507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5786" y="642918"/>
            <a:ext cx="75723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работы:</a:t>
            </a:r>
          </a:p>
          <a:p>
            <a:pPr eaLnBrk="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Отбор произведений для литературного чтения и заучивания наизусть</a:t>
            </a:r>
          </a:p>
          <a:p>
            <a:pPr eaLnBrk="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Чтение и обсуждение тематики         произведений</a:t>
            </a:r>
          </a:p>
          <a:p>
            <a:pPr eaLnBrk="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Определение ключевых слов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понятий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50" y="357166"/>
            <a:ext cx="885825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7-8 класс</a:t>
            </a:r>
          </a:p>
          <a:p>
            <a:pPr eaLnBrk="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отбираются более сложные произведения о ВОВ</a:t>
            </a:r>
          </a:p>
          <a:p>
            <a:pPr eaLnBrk="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дается круг знаний по военно-патриотической тематике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знакомство с важнейшими понятиями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выработка умения применять полученные знания на практике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1262</TotalTime>
  <Words>155</Words>
  <Application>Microsoft Office PowerPoint</Application>
  <PresentationFormat>Экран (4:3)</PresentationFormat>
  <Paragraphs>73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  Гражданско-патриотическое воспитание на уроках литературы </vt:lpstr>
      <vt:lpstr>  «Любовь к Отчизне и любовь к людям – это два быстрых потока, которые, сливаясь, образуют могучую реку патриотизма».   В. А. Сухомлинский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</vt:lpstr>
      <vt:lpstr>Слайд 13</vt:lpstr>
      <vt:lpstr>Слайд 14</vt:lpstr>
      <vt:lpstr>Слайд 15</vt:lpstr>
      <vt:lpstr>Слайд 16</vt:lpstr>
      <vt:lpstr>Слайд 17</vt:lpstr>
      <vt:lpstr>  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Зоя</dc:creator>
  <cp:lastModifiedBy>Олег</cp:lastModifiedBy>
  <cp:revision>143</cp:revision>
  <dcterms:created xsi:type="dcterms:W3CDTF">2017-04-12T20:49:37Z</dcterms:created>
  <dcterms:modified xsi:type="dcterms:W3CDTF">2024-10-30T05:52:43Z</dcterms:modified>
</cp:coreProperties>
</file>